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9" r:id="rId3"/>
    <p:sldId id="341" r:id="rId4"/>
    <p:sldId id="325" r:id="rId5"/>
    <p:sldId id="326" r:id="rId6"/>
    <p:sldId id="327" r:id="rId7"/>
    <p:sldId id="328" r:id="rId8"/>
    <p:sldId id="329" r:id="rId9"/>
    <p:sldId id="288" r:id="rId10"/>
    <p:sldId id="342" r:id="rId11"/>
    <p:sldId id="332" r:id="rId12"/>
    <p:sldId id="331" r:id="rId13"/>
    <p:sldId id="330" r:id="rId14"/>
    <p:sldId id="289" r:id="rId15"/>
    <p:sldId id="336" r:id="rId16"/>
    <p:sldId id="343" r:id="rId17"/>
    <p:sldId id="267" r:id="rId18"/>
    <p:sldId id="266" r:id="rId19"/>
    <p:sldId id="297" r:id="rId20"/>
    <p:sldId id="283" r:id="rId21"/>
    <p:sldId id="347" r:id="rId22"/>
    <p:sldId id="291" r:id="rId23"/>
    <p:sldId id="293" r:id="rId24"/>
    <p:sldId id="294" r:id="rId25"/>
    <p:sldId id="295" r:id="rId26"/>
    <p:sldId id="261" r:id="rId27"/>
    <p:sldId id="296" r:id="rId28"/>
    <p:sldId id="337" r:id="rId29"/>
    <p:sldId id="280" r:id="rId30"/>
    <p:sldId id="344" r:id="rId31"/>
    <p:sldId id="268" r:id="rId32"/>
    <p:sldId id="274" r:id="rId33"/>
    <p:sldId id="276" r:id="rId34"/>
    <p:sldId id="272" r:id="rId35"/>
    <p:sldId id="345" r:id="rId36"/>
    <p:sldId id="34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12B22-D83F-41C7-B989-BBF012A2DE24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1263EF-D39A-4CD5-871B-717A3BEF8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1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AC4700-BDAC-4C9F-AD28-15E25B768D1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30CA71-D5A2-4916-8110-3B4CBFEF2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CA71-D5A2-4916-8110-3B4CBFEF20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0605-753B-4AFF-A967-B601D5CD2C8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3794-C58D-4917-BC18-B3C07B1B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Outlook for the US Economy Over the Coming Year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Steven Kyle</a:t>
            </a:r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4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the source of the mayhem in 2008-09</a:t>
            </a:r>
          </a:p>
          <a:p>
            <a:endParaRPr lang="en-US" dirty="0"/>
          </a:p>
          <a:p>
            <a:r>
              <a:rPr lang="en-US" dirty="0" smtClean="0"/>
              <a:t>Continues to gradually stage a comeback</a:t>
            </a:r>
          </a:p>
          <a:p>
            <a:endParaRPr lang="en-US" dirty="0"/>
          </a:p>
          <a:p>
            <a:r>
              <a:rPr lang="en-US" dirty="0" smtClean="0"/>
              <a:t>Real estate a slow moving market at best of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8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d4BsmZ1bGrE/VOynufJakAI/AAAAAAAAiZI/-Ed76PS4Omo/s1600/NominalDec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8775390" cy="58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6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9tYcvg5fP6A/VPSAbsINR6I/AAAAAAAAig0/ghLiEXaT8Wc/s1600/ConSpendJan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856419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1P-SzDJ0hSo/VPXL5ikLTvI/AAAAAAAAihg/IqKSroa-dm4/s1600/CoreLogicJan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6734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3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aEmMqNA54QI/VOynw29zwjI/AAAAAAAAiZQ/FM_9Iof3oMI/s1600/RealDec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464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MWV-XE-kHDs/VOynzKZlZNI/AAAAAAAAiZY/MQEamomxhfc/s1600/PriceRentDec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50024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3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now in the business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Still on the upswing though still more gradual than we might like</a:t>
            </a:r>
          </a:p>
          <a:p>
            <a:endParaRPr lang="en-US" dirty="0"/>
          </a:p>
          <a:p>
            <a:r>
              <a:rPr lang="en-US" dirty="0" smtClean="0"/>
              <a:t>Coincident and Leading Indicators still in the green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3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hiladelphiafed.org/research-and-data/regional-economy/indexes/coincident/maps/2014/2014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96200" cy="59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hiladelphiafed.org/research-and-data/regional-economy/indexes/leading/charts/2014/LeadingIndexes1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48600" cy="60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February 2009</a:t>
            </a:r>
            <a:endParaRPr lang="en-US" sz="4000" dirty="0"/>
          </a:p>
        </p:txBody>
      </p:sp>
      <p:pic>
        <p:nvPicPr>
          <p:cNvPr id="3" name="Picture 2" descr="http://www.philadelphiafed.org/research-and-data/regional-economy/indexes/coincident/maps/2009/2009-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24280"/>
            <a:ext cx="5715000" cy="440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7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Grading My Predictions from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economists are taught to avoid naming both a number and a date</a:t>
            </a:r>
          </a:p>
          <a:p>
            <a:endParaRPr lang="en-US" dirty="0"/>
          </a:p>
          <a:p>
            <a:r>
              <a:rPr lang="en-US" dirty="0" smtClean="0"/>
              <a:t>I do it anyway every year and post the results on my website</a:t>
            </a:r>
          </a:p>
          <a:p>
            <a:endParaRPr lang="en-US" dirty="0"/>
          </a:p>
          <a:p>
            <a:r>
              <a:rPr lang="en-US" dirty="0" smtClean="0"/>
              <a:t>How did I do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5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8000999" cy="539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865167"/>
            <a:ext cx="429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Still Lots of Slack in Labor Market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-U9jzv7owX8/VPm4teUz3hI/AAAAAAAAiko/vbbzTdEm7HI/s1600/EmployPop2554Feb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1"/>
            <a:ext cx="777844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867400"/>
            <a:ext cx="823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Labor Market for Prime Age Groups Seeing Demographic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87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62875" cy="53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5715000"/>
            <a:ext cx="644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Industrial Production Higher than Previous Peak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824787" cy="535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943600"/>
            <a:ext cx="532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but Capacity Utilization Still Below 80%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489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714999"/>
            <a:ext cx="581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Consumer Spending Still Rising at Trend Rate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1"/>
            <a:ext cx="7848600" cy="538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867400"/>
            <a:ext cx="574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Household Debt Back to “Normal” levels ***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verage Annual Inflation by De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9213"/>
            <a:ext cx="7772400" cy="52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715000"/>
            <a:ext cx="524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Inflation Still Low by Historical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67600" cy="50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715000"/>
            <a:ext cx="570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Don’t Worry About This Scary Chart!  Really!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866"/>
            <a:ext cx="7586034" cy="514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864942"/>
            <a:ext cx="387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Still Not Much Wage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420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987"/>
            <a:ext cx="8001000" cy="54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6446" y="5919019"/>
            <a:ext cx="444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Fiscal Policy Continues to Contract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4" y="533400"/>
            <a:ext cx="7474923" cy="48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7374" y="5651744"/>
            <a:ext cx="749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forecast: “3% or a bit less if Europe has a serious crisis”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577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the Biggest Wild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recent Greece agreement not really an agreement</a:t>
            </a:r>
          </a:p>
          <a:p>
            <a:r>
              <a:rPr lang="en-US" dirty="0" smtClean="0"/>
              <a:t>Fundamental Issue:  They are stuck with one monetary policy for all when some of them really </a:t>
            </a:r>
            <a:r>
              <a:rPr lang="en-US" dirty="0" err="1" smtClean="0"/>
              <a:t>really</a:t>
            </a:r>
            <a:r>
              <a:rPr lang="en-US" dirty="0" smtClean="0"/>
              <a:t> </a:t>
            </a:r>
            <a:r>
              <a:rPr lang="en-US" dirty="0" err="1" smtClean="0"/>
              <a:t>really</a:t>
            </a:r>
            <a:r>
              <a:rPr lang="en-US" dirty="0" smtClean="0"/>
              <a:t> need a different policy</a:t>
            </a:r>
          </a:p>
          <a:p>
            <a:r>
              <a:rPr lang="en-US" dirty="0" smtClean="0"/>
              <a:t>My worry:  Continuation of policies that generate Great Depression levels of employment discredit centrist politicians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98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0000003116208" descr="http://graphics8.nytimes.com/images/2014/09/15/opinion/091514krugman1/091514krugman1-tmagArtic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23745"/>
            <a:ext cx="5638800" cy="281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.guim.co.uk/w-620/h--/q-95/sys-images/Guardian/Pix/pictures/2014/8/22/1408732956509/237440db-fae9-4e7f-a9da-4870ef39d9ec-bestSizeAvailab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05" y="2069465"/>
            <a:ext cx="4517390" cy="271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8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inancialsense.com/sites/default/files/users/u163/images/2014/0423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2708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i.wsj.net/public/resources/images/BN-DB323_Inflat_G_201406030729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5" y="1673225"/>
            <a:ext cx="5266690" cy="351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129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 will be continuation of the present expansionary low interest policy</a:t>
            </a:r>
          </a:p>
          <a:p>
            <a:endParaRPr lang="en-US" dirty="0"/>
          </a:p>
          <a:p>
            <a:r>
              <a:rPr lang="en-US" dirty="0" smtClean="0"/>
              <a:t>Fiscal Policy is anyone’s guess.  We NEED investment but seem to be getting even more extreme </a:t>
            </a:r>
            <a:r>
              <a:rPr lang="en-US" dirty="0" err="1" smtClean="0"/>
              <a:t>disfunction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Holding economy hostage is no way to govern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75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GDP growth at 3%</a:t>
            </a:r>
          </a:p>
          <a:p>
            <a:r>
              <a:rPr lang="en-US" dirty="0" smtClean="0"/>
              <a:t>Unemployment 5-5.5%</a:t>
            </a:r>
          </a:p>
          <a:p>
            <a:r>
              <a:rPr lang="en-US" dirty="0" smtClean="0"/>
              <a:t>Inflation – Not a worry</a:t>
            </a:r>
          </a:p>
          <a:p>
            <a:r>
              <a:rPr lang="en-US" dirty="0" smtClean="0"/>
              <a:t>Interest rates – 1% or less at short end – Long rates may creep up if wages accelerate</a:t>
            </a:r>
          </a:p>
          <a:p>
            <a:r>
              <a:rPr lang="en-US" dirty="0" smtClean="0"/>
              <a:t>Fiscal Policy?  Lets all pray for sanity</a:t>
            </a:r>
          </a:p>
          <a:p>
            <a:r>
              <a:rPr lang="en-US" dirty="0" smtClean="0"/>
              <a:t>Europe - ditto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3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021"/>
            <a:ext cx="7639899" cy="50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715000"/>
            <a:ext cx="410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forecast: “ … mid 6% range”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94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952"/>
            <a:ext cx="8077429" cy="53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019800"/>
            <a:ext cx="581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 timers &amp; discouraged workers also down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67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229600" cy="51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624277"/>
            <a:ext cx="46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forecast: “inflation not a worry”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5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134225" cy="514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791425"/>
            <a:ext cx="333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forecast:  “Near zero”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7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-CMTs: Real Constant Maturity Treasury 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179367"/>
            <a:ext cx="422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Rates Low Across the 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44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18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9291</TotalTime>
  <Words>380</Words>
  <Application>Microsoft Office PowerPoint</Application>
  <PresentationFormat>On-screen Show (4:3)</PresentationFormat>
  <Paragraphs>56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Outlook for the US Economy Over the Coming Year</vt:lpstr>
      <vt:lpstr>Grading My Predictions from Last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now in the business cycle?</vt:lpstr>
      <vt:lpstr>PowerPoint Presentation</vt:lpstr>
      <vt:lpstr>PowerPoint Presentation</vt:lpstr>
      <vt:lpstr>February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 the Biggest Wild Card</vt:lpstr>
      <vt:lpstr>PowerPoint Presentation</vt:lpstr>
      <vt:lpstr>PowerPoint Presentation</vt:lpstr>
      <vt:lpstr>PowerPoint Presentation</vt:lpstr>
      <vt:lpstr>PowerPoint Presentation</vt:lpstr>
      <vt:lpstr>Outlook for Policy</vt:lpstr>
      <vt:lpstr>Predictions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the US Economy in 2015</dc:title>
  <dc:creator>sck5</dc:creator>
  <cp:lastModifiedBy>sck5</cp:lastModifiedBy>
  <cp:revision>46</cp:revision>
  <cp:lastPrinted>2015-03-04T18:51:02Z</cp:lastPrinted>
  <dcterms:created xsi:type="dcterms:W3CDTF">2014-11-03T15:45:08Z</dcterms:created>
  <dcterms:modified xsi:type="dcterms:W3CDTF">2015-03-17T17:53:58Z</dcterms:modified>
</cp:coreProperties>
</file>